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5" r:id="rId1"/>
  </p:sldMasterIdLst>
  <p:sldIdLst>
    <p:sldId id="256" r:id="rId2"/>
    <p:sldId id="257" r:id="rId3"/>
    <p:sldId id="268" r:id="rId4"/>
    <p:sldId id="266" r:id="rId5"/>
    <p:sldId id="26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Indtægter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5023313365401003E-2"/>
          <c:y val="0.12218565839647402"/>
          <c:w val="0.86723987236270494"/>
          <c:h val="0.84322314663497266"/>
        </c:manualLayout>
      </c:layout>
      <c:pie3D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Kolonne1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BFE8-47F0-BA8F-99BA9D5D49C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BFE8-47F0-BA8F-99BA9D5D49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BFE8-47F0-BA8F-99BA9D5D49C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BFE8-47F0-BA8F-99BA9D5D49C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BFE8-47F0-BA8F-99BA9D5D49C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BFE8-47F0-BA8F-99BA9D5D49C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'Ark1'!$A$2:$A$7</c:f>
              <c:strCache>
                <c:ptCount val="6"/>
                <c:pt idx="0">
                  <c:v>Kontingent</c:v>
                </c:pt>
                <c:pt idx="1">
                  <c:v>Bridgebladet</c:v>
                </c:pt>
                <c:pt idx="2">
                  <c:v>Bridgebutikken</c:v>
                </c:pt>
                <c:pt idx="3">
                  <c:v>Tilskud</c:v>
                </c:pt>
                <c:pt idx="4">
                  <c:v>Mesterpoint</c:v>
                </c:pt>
                <c:pt idx="5">
                  <c:v>Sponsorer</c:v>
                </c:pt>
              </c:strCache>
            </c:strRef>
          </c:cat>
          <c:val>
            <c:numRef>
              <c:f>'Ark1'!$B$2:$B$7</c:f>
              <c:numCache>
                <c:formatCode>General</c:formatCode>
                <c:ptCount val="6"/>
                <c:pt idx="0">
                  <c:v>61.3</c:v>
                </c:pt>
                <c:pt idx="1">
                  <c:v>2.9</c:v>
                </c:pt>
                <c:pt idx="2">
                  <c:v>17.899999999999999</c:v>
                </c:pt>
                <c:pt idx="3">
                  <c:v>5</c:v>
                </c:pt>
                <c:pt idx="4">
                  <c:v>11.9</c:v>
                </c:pt>
                <c:pt idx="5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FE8-47F0-BA8F-99BA9D5D49C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Udgifter</a:t>
            </a:r>
            <a:r>
              <a:rPr lang="en-US" dirty="0"/>
              <a:t> 2017</a:t>
            </a:r>
          </a:p>
        </c:rich>
      </c:tx>
      <c:layout>
        <c:manualLayout>
          <c:xMode val="edge"/>
          <c:yMode val="edge"/>
          <c:x val="0.46436181269894267"/>
          <c:y val="3.4783582230315179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Udgifter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1-C57D-4AFE-8DDB-8F7B597D6B3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3-C57D-4AFE-8DDB-8F7B597D6B3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5-C57D-4AFE-8DDB-8F7B597D6B3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7-C57D-4AFE-8DDB-8F7B597D6B3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9-C57D-4AFE-8DDB-8F7B597D6B3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B-C57D-4AFE-8DDB-8F7B597D6B3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D-C57D-4AFE-8DDB-8F7B597D6B3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F-C57D-4AFE-8DDB-8F7B597D6B31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11-C57D-4AFE-8DDB-8F7B597D6B31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13-C57D-4AFE-8DDB-8F7B597D6B31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15-C57D-4AFE-8DDB-8F7B597D6B31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3,8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57D-4AFE-8DDB-8F7B597D6B3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4,0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57D-4AFE-8DDB-8F7B597D6B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'Ark1'!$A$2:$A$12</c:f>
              <c:strCache>
                <c:ptCount val="11"/>
                <c:pt idx="0">
                  <c:v>Bridgebutikken</c:v>
                </c:pt>
                <c:pt idx="1">
                  <c:v>Eliten</c:v>
                </c:pt>
                <c:pt idx="2">
                  <c:v>Juniorer</c:v>
                </c:pt>
                <c:pt idx="3">
                  <c:v>IT</c:v>
                </c:pt>
                <c:pt idx="4">
                  <c:v>Komiteer/møder</c:v>
                </c:pt>
                <c:pt idx="5">
                  <c:v>Lønninger</c:v>
                </c:pt>
                <c:pt idx="6">
                  <c:v>Projekter</c:v>
                </c:pt>
                <c:pt idx="7">
                  <c:v>Øvrig administration</c:v>
                </c:pt>
                <c:pt idx="8">
                  <c:v>Diverse</c:v>
                </c:pt>
                <c:pt idx="9">
                  <c:v>Bridgebladet</c:v>
                </c:pt>
                <c:pt idx="10">
                  <c:v>Bridgefestival</c:v>
                </c:pt>
              </c:strCache>
            </c:strRef>
          </c:cat>
          <c:val>
            <c:numRef>
              <c:f>'Ark1'!$B$2:$B$12</c:f>
              <c:numCache>
                <c:formatCode>General</c:formatCode>
                <c:ptCount val="11"/>
                <c:pt idx="0">
                  <c:v>16.600000000000001</c:v>
                </c:pt>
                <c:pt idx="1">
                  <c:v>3.2</c:v>
                </c:pt>
                <c:pt idx="2">
                  <c:v>3.8</c:v>
                </c:pt>
                <c:pt idx="3">
                  <c:v>12.7</c:v>
                </c:pt>
                <c:pt idx="4">
                  <c:v>2.7</c:v>
                </c:pt>
                <c:pt idx="5">
                  <c:v>34.4</c:v>
                </c:pt>
                <c:pt idx="6">
                  <c:v>0.4</c:v>
                </c:pt>
                <c:pt idx="7">
                  <c:v>15.4</c:v>
                </c:pt>
                <c:pt idx="8">
                  <c:v>1.1000000000000001</c:v>
                </c:pt>
                <c:pt idx="9">
                  <c:v>8</c:v>
                </c:pt>
                <c:pt idx="10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C57D-4AFE-8DDB-8F7B597D6B3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445780842954471"/>
          <c:y val="0.87361335573154675"/>
          <c:w val="0.70420082019160835"/>
          <c:h val="0.12638664426845317"/>
        </c:manualLayout>
      </c:layout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66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31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19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70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01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82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917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76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250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91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199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95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b="1" dirty="0">
                <a:solidFill>
                  <a:schemeClr val="tx1"/>
                </a:solidFill>
              </a:rPr>
              <a:t>Danmarks Bridgeforbund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a-DK" sz="2800" dirty="0">
                <a:solidFill>
                  <a:schemeClr val="tx1"/>
                </a:solidFill>
              </a:rPr>
              <a:t>Repræsentantskabsmøde</a:t>
            </a: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723" y="882376"/>
            <a:ext cx="1499667" cy="985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817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cs typeface="Calibri" panose="020F0502020204030204" pitchFamily="34" charset="0"/>
              </a:rPr>
              <a:t>Indtægter 2017 og 2016</a:t>
            </a:r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688673"/>
              </p:ext>
            </p:extLst>
          </p:nvPr>
        </p:nvGraphicFramePr>
        <p:xfrm>
          <a:off x="1143001" y="2269865"/>
          <a:ext cx="8728363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9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7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14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a-DK" sz="2000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Kontingent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6928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6693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Mesterpoint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Dækningsbidrag Bridgebutikken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Tilskud Kulturministeriet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596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Annoncer Bridgebladet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Sponsorer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Årets resultat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00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-612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ekstfelt 2"/>
          <p:cNvSpPr txBox="1"/>
          <p:nvPr/>
        </p:nvSpPr>
        <p:spPr>
          <a:xfrm>
            <a:off x="1154954" y="1900533"/>
            <a:ext cx="74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i </a:t>
            </a:r>
            <a:r>
              <a:rPr lang="da-DK" dirty="0" err="1"/>
              <a:t>tkr</a:t>
            </a:r>
            <a:r>
              <a:rPr lang="da-DK" dirty="0"/>
              <a:t>.</a:t>
            </a:r>
          </a:p>
        </p:txBody>
      </p:sp>
      <p:pic>
        <p:nvPicPr>
          <p:cNvPr id="10" name="Billed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6364" y="794834"/>
            <a:ext cx="1499667" cy="985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24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graphicFrame>
        <p:nvGraphicFramePr>
          <p:cNvPr id="9" name="Pladsholder til indhold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089035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6364" y="794834"/>
            <a:ext cx="1499667" cy="985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988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43000" y="453737"/>
            <a:ext cx="9875520" cy="1356360"/>
          </a:xfrm>
        </p:spPr>
        <p:txBody>
          <a:bodyPr>
            <a:normAutofit/>
          </a:bodyPr>
          <a:lstStyle/>
          <a:p>
            <a:r>
              <a:rPr lang="da-DK" sz="4200" dirty="0"/>
              <a:t>Udgifter - nøgletal</a:t>
            </a:r>
            <a:br>
              <a:rPr lang="da-DK" sz="4200" dirty="0"/>
            </a:br>
            <a:r>
              <a:rPr lang="da-DK" sz="2400" dirty="0"/>
              <a:t>i % af årets samlede udgifter</a:t>
            </a:r>
            <a:endParaRPr lang="da-DK" sz="4200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846590"/>
              </p:ext>
            </p:extLst>
          </p:nvPr>
        </p:nvGraphicFramePr>
        <p:xfrm>
          <a:off x="1143000" y="1599276"/>
          <a:ext cx="8824917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4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2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8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a-DK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2017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2016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Samlede</a:t>
                      </a:r>
                      <a:r>
                        <a:rPr lang="da-DK" baseline="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udgifter</a:t>
                      </a:r>
                      <a:endParaRPr lang="da-DK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13183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14205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Lønninger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34,4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41,6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Bridgebutikken,</a:t>
                      </a:r>
                      <a:r>
                        <a:rPr lang="da-DK" baseline="0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 </a:t>
                      </a:r>
                      <a:r>
                        <a:rPr lang="da-DK" baseline="0" dirty="0" err="1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vareforbrug</a:t>
                      </a:r>
                      <a:endParaRPr lang="da-DK" dirty="0"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16,6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15,6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IT-udgifter og BridgeCentral/Mate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12,7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9,7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Administration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15,4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12,5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Bridgebladet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8,0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4,8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Eliten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3,8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6,8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Juniorer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4,0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1,6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Udvalg og komiteer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2,7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1,9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Udviklingsprojekter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0,4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2,3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Bridgefestival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1,7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0,5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Diverse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1,1</a:t>
                      </a:r>
                    </a:p>
                  </a:txBody>
                  <a:tcPr marL="76739" marR="7673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2,7</a:t>
                      </a:r>
                    </a:p>
                  </a:txBody>
                  <a:tcPr marL="76739" marR="76739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5" name="Bille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917" y="361924"/>
            <a:ext cx="1499667" cy="985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080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Pladsholder til indhold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703586"/>
              </p:ext>
            </p:extLst>
          </p:nvPr>
        </p:nvGraphicFramePr>
        <p:xfrm>
          <a:off x="290945" y="1350817"/>
          <a:ext cx="10650682" cy="4930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4" name="Billed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424" y="364925"/>
            <a:ext cx="1499667" cy="985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882391"/>
      </p:ext>
    </p:extLst>
  </p:cSld>
  <p:clrMapOvr>
    <a:masterClrMapping/>
  </p:clrMapOvr>
</p:sld>
</file>

<file path=ppt/theme/theme1.xml><?xml version="1.0" encoding="utf-8"?>
<a:theme xmlns:a="http://schemas.openxmlformats.org/drawingml/2006/main" name="Grundlæggende">
  <a:themeElements>
    <a:clrScheme name="Grundlæggend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Grundlæggend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rundlæggend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643</TotalTime>
  <Words>94</Words>
  <Application>Microsoft Office PowerPoint</Application>
  <PresentationFormat>Widescreen</PresentationFormat>
  <Paragraphs>70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 Unicode MS</vt:lpstr>
      <vt:lpstr>Calibri</vt:lpstr>
      <vt:lpstr>Corbel</vt:lpstr>
      <vt:lpstr>Grundlæggende</vt:lpstr>
      <vt:lpstr>Danmarks Bridgeforbund</vt:lpstr>
      <vt:lpstr>Indtægter 2017 og 2016</vt:lpstr>
      <vt:lpstr>PowerPoint-præsentation</vt:lpstr>
      <vt:lpstr>Udgifter - nøgletal i % af årets samlede udgifter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Danmarks Bridgeforbund</dc:title>
  <dc:creator>Bjarne Hansen</dc:creator>
  <cp:lastModifiedBy>Louise Flintegaard Pedersen</cp:lastModifiedBy>
  <cp:revision>59</cp:revision>
  <dcterms:created xsi:type="dcterms:W3CDTF">2018-04-12T07:53:58Z</dcterms:created>
  <dcterms:modified xsi:type="dcterms:W3CDTF">2018-04-24T12:34:06Z</dcterms:modified>
</cp:coreProperties>
</file>